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56" r:id="rId3"/>
    <p:sldId id="357" r:id="rId4"/>
    <p:sldId id="358" r:id="rId5"/>
    <p:sldId id="386" r:id="rId6"/>
    <p:sldId id="387" r:id="rId7"/>
    <p:sldId id="388" r:id="rId8"/>
    <p:sldId id="389" r:id="rId9"/>
    <p:sldId id="257" r:id="rId10"/>
    <p:sldId id="259" r:id="rId11"/>
    <p:sldId id="273" r:id="rId12"/>
    <p:sldId id="274" r:id="rId13"/>
    <p:sldId id="275" r:id="rId14"/>
    <p:sldId id="260" r:id="rId15"/>
    <p:sldId id="276" r:id="rId16"/>
    <p:sldId id="277" r:id="rId17"/>
    <p:sldId id="258" r:id="rId18"/>
    <p:sldId id="278" r:id="rId19"/>
    <p:sldId id="279" r:id="rId20"/>
    <p:sldId id="261" r:id="rId21"/>
    <p:sldId id="280" r:id="rId22"/>
    <p:sldId id="281" r:id="rId23"/>
    <p:sldId id="282" r:id="rId24"/>
    <p:sldId id="262" r:id="rId25"/>
    <p:sldId id="283" r:id="rId26"/>
    <p:sldId id="263" r:id="rId27"/>
    <p:sldId id="284" r:id="rId28"/>
    <p:sldId id="285" r:id="rId29"/>
    <p:sldId id="264" r:id="rId30"/>
    <p:sldId id="286" r:id="rId31"/>
    <p:sldId id="287" r:id="rId32"/>
    <p:sldId id="288" r:id="rId33"/>
    <p:sldId id="269" r:id="rId34"/>
    <p:sldId id="289" r:id="rId35"/>
    <p:sldId id="290" r:id="rId36"/>
    <p:sldId id="291" r:id="rId37"/>
    <p:sldId id="265" r:id="rId38"/>
    <p:sldId id="292" r:id="rId39"/>
    <p:sldId id="293" r:id="rId40"/>
    <p:sldId id="272" r:id="rId41"/>
    <p:sldId id="295" r:id="rId42"/>
    <p:sldId id="296" r:id="rId43"/>
    <p:sldId id="267" r:id="rId44"/>
    <p:sldId id="297" r:id="rId45"/>
    <p:sldId id="298" r:id="rId46"/>
    <p:sldId id="299" r:id="rId47"/>
    <p:sldId id="268" r:id="rId48"/>
    <p:sldId id="270" r:id="rId49"/>
    <p:sldId id="271" r:id="rId50"/>
    <p:sldId id="353" r:id="rId51"/>
    <p:sldId id="354" r:id="rId52"/>
    <p:sldId id="395" r:id="rId53"/>
    <p:sldId id="396" r:id="rId54"/>
    <p:sldId id="397" r:id="rId55"/>
    <p:sldId id="398" r:id="rId56"/>
    <p:sldId id="399" r:id="rId57"/>
    <p:sldId id="300" r:id="rId58"/>
    <p:sldId id="390" r:id="rId59"/>
    <p:sldId id="301" r:id="rId60"/>
    <p:sldId id="310" r:id="rId61"/>
    <p:sldId id="322" r:id="rId62"/>
    <p:sldId id="311" r:id="rId63"/>
    <p:sldId id="302" r:id="rId64"/>
    <p:sldId id="344" r:id="rId65"/>
    <p:sldId id="345" r:id="rId66"/>
    <p:sldId id="312" r:id="rId67"/>
    <p:sldId id="313" r:id="rId68"/>
    <p:sldId id="323" r:id="rId69"/>
    <p:sldId id="324" r:id="rId70"/>
    <p:sldId id="314" r:id="rId71"/>
    <p:sldId id="321" r:id="rId72"/>
    <p:sldId id="319" r:id="rId73"/>
    <p:sldId id="320" r:id="rId74"/>
    <p:sldId id="400" r:id="rId75"/>
    <p:sldId id="401" r:id="rId76"/>
    <p:sldId id="402" r:id="rId77"/>
    <p:sldId id="403" r:id="rId78"/>
    <p:sldId id="346" r:id="rId79"/>
    <p:sldId id="391" r:id="rId80"/>
    <p:sldId id="347" r:id="rId81"/>
    <p:sldId id="348" r:id="rId82"/>
    <p:sldId id="351" r:id="rId83"/>
    <p:sldId id="349" r:id="rId84"/>
    <p:sldId id="359" r:id="rId85"/>
    <p:sldId id="360" r:id="rId86"/>
    <p:sldId id="303" r:id="rId87"/>
    <p:sldId id="392" r:id="rId88"/>
    <p:sldId id="304" r:id="rId89"/>
    <p:sldId id="325" r:id="rId90"/>
    <p:sldId id="305" r:id="rId91"/>
    <p:sldId id="326" r:id="rId92"/>
    <p:sldId id="315" r:id="rId93"/>
    <p:sldId id="327" r:id="rId94"/>
    <p:sldId id="361" r:id="rId95"/>
    <p:sldId id="362" r:id="rId96"/>
    <p:sldId id="363" r:id="rId97"/>
    <p:sldId id="364" r:id="rId98"/>
    <p:sldId id="365" r:id="rId99"/>
    <p:sldId id="366" r:id="rId100"/>
    <p:sldId id="306" r:id="rId101"/>
    <p:sldId id="393" r:id="rId102"/>
    <p:sldId id="307" r:id="rId103"/>
    <p:sldId id="328" r:id="rId104"/>
    <p:sldId id="329" r:id="rId105"/>
    <p:sldId id="308" r:id="rId106"/>
    <p:sldId id="331" r:id="rId107"/>
    <p:sldId id="332" r:id="rId108"/>
    <p:sldId id="333" r:id="rId109"/>
    <p:sldId id="367" r:id="rId110"/>
    <p:sldId id="338" r:id="rId111"/>
    <p:sldId id="339" r:id="rId112"/>
    <p:sldId id="340" r:id="rId113"/>
    <p:sldId id="343" r:id="rId114"/>
    <p:sldId id="368" r:id="rId115"/>
    <p:sldId id="369" r:id="rId116"/>
    <p:sldId id="370" r:id="rId117"/>
    <p:sldId id="371" r:id="rId118"/>
    <p:sldId id="372" r:id="rId119"/>
    <p:sldId id="374" r:id="rId120"/>
    <p:sldId id="375" r:id="rId121"/>
    <p:sldId id="376" r:id="rId122"/>
    <p:sldId id="377" r:id="rId123"/>
    <p:sldId id="378" r:id="rId124"/>
    <p:sldId id="379" r:id="rId125"/>
    <p:sldId id="309" r:id="rId126"/>
    <p:sldId id="394" r:id="rId127"/>
    <p:sldId id="316" r:id="rId128"/>
    <p:sldId id="334" r:id="rId129"/>
    <p:sldId id="335" r:id="rId130"/>
    <p:sldId id="317" r:id="rId131"/>
    <p:sldId id="341" r:id="rId132"/>
    <p:sldId id="342" r:id="rId133"/>
    <p:sldId id="318" r:id="rId134"/>
    <p:sldId id="336" r:id="rId135"/>
    <p:sldId id="337" r:id="rId136"/>
    <p:sldId id="380" r:id="rId137"/>
    <p:sldId id="381" r:id="rId138"/>
    <p:sldId id="382" r:id="rId139"/>
    <p:sldId id="385" r:id="rId140"/>
    <p:sldId id="383" r:id="rId141"/>
    <p:sldId id="404" r:id="rId14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2800" dirty="0">
                <a:solidFill>
                  <a:srgbClr val="0000FF"/>
                </a:solidFill>
              </a:rPr>
              <a:t>Podpisane umowy o dofinansowanie</a:t>
            </a:r>
            <a:r>
              <a:rPr lang="pl-PL" sz="2800" baseline="0" dirty="0">
                <a:solidFill>
                  <a:srgbClr val="0000FF"/>
                </a:solidFill>
              </a:rPr>
              <a:t> </a:t>
            </a:r>
            <a:br>
              <a:rPr lang="pl-PL" sz="2800" baseline="0" dirty="0">
                <a:solidFill>
                  <a:srgbClr val="0000FF"/>
                </a:solidFill>
              </a:rPr>
            </a:br>
            <a:r>
              <a:rPr lang="pl-PL" sz="2800" baseline="0" dirty="0">
                <a:solidFill>
                  <a:srgbClr val="0000FF"/>
                </a:solidFill>
              </a:rPr>
              <a:t>z PO RYBY 2014-2020</a:t>
            </a:r>
            <a:endParaRPr lang="pl-PL" sz="280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2346572190552923"/>
          <c:y val="7.86774607461197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3935334413535628E-2"/>
          <c:y val="0.27465217539931458"/>
          <c:w val="0.90286351706036749"/>
          <c:h val="0.530459682123067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RAZEM!$C$3:$C$20</c:f>
              <c:strCache>
                <c:ptCount val="18"/>
                <c:pt idx="0">
                  <c:v>Imielno</c:v>
                </c:pt>
                <c:pt idx="1">
                  <c:v>Jędrzejów</c:v>
                </c:pt>
                <c:pt idx="2">
                  <c:v>Małogoszcz</c:v>
                </c:pt>
                <c:pt idx="3">
                  <c:v>Nagłowice</c:v>
                </c:pt>
                <c:pt idx="4">
                  <c:v>Oksa</c:v>
                </c:pt>
                <c:pt idx="5">
                  <c:v>Sędziszów</c:v>
                </c:pt>
                <c:pt idx="6">
                  <c:v>Słupia Jędrzej.</c:v>
                </c:pt>
                <c:pt idx="7">
                  <c:v>Sobków</c:v>
                </c:pt>
                <c:pt idx="8">
                  <c:v>Wodzisław</c:v>
                </c:pt>
                <c:pt idx="9">
                  <c:v>Kluczewsko</c:v>
                </c:pt>
                <c:pt idx="10">
                  <c:v>Krasocin</c:v>
                </c:pt>
                <c:pt idx="11">
                  <c:v>Moskorzew</c:v>
                </c:pt>
                <c:pt idx="12">
                  <c:v>Radków</c:v>
                </c:pt>
                <c:pt idx="13">
                  <c:v>Secemin</c:v>
                </c:pt>
                <c:pt idx="14">
                  <c:v>Włoszczowa</c:v>
                </c:pt>
                <c:pt idx="15">
                  <c:v>Fałków</c:v>
                </c:pt>
                <c:pt idx="16">
                  <c:v>Słupia Konecka</c:v>
                </c:pt>
                <c:pt idx="17">
                  <c:v>Ruda Maleniecka</c:v>
                </c:pt>
              </c:strCache>
            </c:strRef>
          </c:cat>
          <c:val>
            <c:numRef>
              <c:f>RAZEM!$D$3:$D$20</c:f>
              <c:numCache>
                <c:formatCode>General</c:formatCode>
                <c:ptCount val="18"/>
                <c:pt idx="0">
                  <c:v>6</c:v>
                </c:pt>
                <c:pt idx="1">
                  <c:v>28</c:v>
                </c:pt>
                <c:pt idx="2">
                  <c:v>13</c:v>
                </c:pt>
                <c:pt idx="3">
                  <c:v>9</c:v>
                </c:pt>
                <c:pt idx="4">
                  <c:v>11</c:v>
                </c:pt>
                <c:pt idx="5">
                  <c:v>2</c:v>
                </c:pt>
                <c:pt idx="6">
                  <c:v>3</c:v>
                </c:pt>
                <c:pt idx="7">
                  <c:v>7</c:v>
                </c:pt>
                <c:pt idx="8">
                  <c:v>4</c:v>
                </c:pt>
                <c:pt idx="9">
                  <c:v>7</c:v>
                </c:pt>
                <c:pt idx="10">
                  <c:v>7</c:v>
                </c:pt>
                <c:pt idx="11">
                  <c:v>1</c:v>
                </c:pt>
                <c:pt idx="12">
                  <c:v>2</c:v>
                </c:pt>
                <c:pt idx="13">
                  <c:v>8</c:v>
                </c:pt>
                <c:pt idx="14">
                  <c:v>14</c:v>
                </c:pt>
                <c:pt idx="15">
                  <c:v>2</c:v>
                </c:pt>
                <c:pt idx="16">
                  <c:v>1</c:v>
                </c:pt>
                <c:pt idx="1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9-4B86-98AD-AF4823BDA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201336"/>
        <c:axId val="321199376"/>
      </c:barChart>
      <c:catAx>
        <c:axId val="32120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1199376"/>
        <c:crosses val="autoZero"/>
        <c:auto val="1"/>
        <c:lblAlgn val="ctr"/>
        <c:lblOffset val="100"/>
        <c:noMultiLvlLbl val="0"/>
      </c:catAx>
      <c:valAx>
        <c:axId val="32119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120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FF589-2510-4627-A827-9A568B8406B3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7D53E-873A-4311-B416-8B0E039AF5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74B43-4863-4949-8FB3-B3ED111801BC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5D87B-D079-4430-8758-646E46C33C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4590-F178-45F0-B410-8F9F0EF74509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E632-3E52-458C-A58B-8CB0C3CA40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7F7A-EE0D-49E2-9119-E24DE8E120EE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5B43-3065-4935-B5DB-630AD07311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CCE5A-4F4E-427A-9050-35CCE20E31E1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9D8BD-E68A-436F-B502-8C6D67C9CB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94D74-4C90-43AD-B259-2C244C0DA54B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0818-9F19-4D83-9018-61286A8AF2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E900D-D0DC-442D-9645-BA07BABACA2D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53AE6-18B6-4128-A149-E32C989AF9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2E88E-E532-4C81-981F-48C2B44AF1C2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5E5B-69D6-4CC9-8F1E-7C7FCF43471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2A50-BA23-4B46-A228-377F72A1DFA8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3D06B-31E4-42D6-B449-A1FAD993EB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79ADD-C5FE-45F2-973D-E06E60F3E0F5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494F-F8FF-42F2-AEFB-200FC6E722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CE3CF-D9A2-4934-925D-256EB4293964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36E6F-5D79-48B9-A787-57DB9FF8D6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84BDCD-0C0B-4002-83AC-9A07176FDE30}" type="datetimeFigureOut">
              <a:rPr lang="pl-PL"/>
              <a:pPr>
                <a:defRPr/>
              </a:pPr>
              <a:t>24.09.2021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067BFB-BD2A-41BE-84C9-4AE3BA8BBE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3"/>
          <p:cNvSpPr>
            <a:spLocks noGrp="1"/>
          </p:cNvSpPr>
          <p:nvPr>
            <p:ph type="title"/>
          </p:nvPr>
        </p:nvSpPr>
        <p:spPr>
          <a:xfrm>
            <a:off x="179387" y="836712"/>
            <a:ext cx="8713787" cy="30972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4800" b="1" dirty="0">
                <a:solidFill>
                  <a:srgbClr val="003399"/>
                </a:solidFill>
              </a:rPr>
              <a:t>Operacje zrealizowane </a:t>
            </a:r>
            <a:br>
              <a:rPr lang="pl-PL" sz="4800" b="1" dirty="0">
                <a:solidFill>
                  <a:srgbClr val="003399"/>
                </a:solidFill>
              </a:rPr>
            </a:br>
            <a:r>
              <a:rPr lang="pl-PL" sz="4800" b="1" dirty="0">
                <a:solidFill>
                  <a:srgbClr val="003399"/>
                </a:solidFill>
              </a:rPr>
              <a:t>przez beneficjentów ŚRLGD </a:t>
            </a:r>
            <a:br>
              <a:rPr lang="pl-PL" sz="4800" b="1" dirty="0">
                <a:solidFill>
                  <a:srgbClr val="003399"/>
                </a:solidFill>
              </a:rPr>
            </a:br>
            <a:r>
              <a:rPr lang="pl-PL" sz="4800" b="1" dirty="0">
                <a:solidFill>
                  <a:srgbClr val="003399"/>
                </a:solidFill>
              </a:rPr>
              <a:t>z dofinansowaniem ze środków </a:t>
            </a:r>
            <a:br>
              <a:rPr lang="pl-PL" sz="4800" b="1" dirty="0">
                <a:solidFill>
                  <a:srgbClr val="003399"/>
                </a:solidFill>
              </a:rPr>
            </a:br>
            <a:r>
              <a:rPr lang="pl-PL" sz="4800" b="1" dirty="0">
                <a:solidFill>
                  <a:srgbClr val="003399"/>
                </a:solidFill>
              </a:rPr>
              <a:t>PO Rybactwo i Morze 2014-2020</a:t>
            </a:r>
          </a:p>
        </p:txBody>
      </p:sp>
      <p:pic>
        <p:nvPicPr>
          <p:cNvPr id="2051" name="Obraz 4" descr="http://swietokrzyskalgr.pl/slgr/images/ikony/logo_PO_RYB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949950"/>
            <a:ext cx="25193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Obraz 6" descr="http://swietokrzyskalgr.pl/slgr/images/ikony/mirol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825" y="5876925"/>
            <a:ext cx="27971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5879155"/>
            <a:ext cx="1800200" cy="759769"/>
          </a:xfrm>
          <a:prstGeom prst="rect">
            <a:avLst/>
          </a:prstGeom>
        </p:spPr>
      </p:pic>
      <p:sp>
        <p:nvSpPr>
          <p:cNvPr id="7" name="Tytuł 3"/>
          <p:cNvSpPr txBox="1">
            <a:spLocks/>
          </p:cNvSpPr>
          <p:nvPr/>
        </p:nvSpPr>
        <p:spPr bwMode="auto">
          <a:xfrm>
            <a:off x="179388" y="4869160"/>
            <a:ext cx="8713787" cy="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3600" b="1" i="1" dirty="0">
                <a:solidFill>
                  <a:srgbClr val="C00000"/>
                </a:solidFill>
              </a:rPr>
              <a:t>Małogoszcz, 24 września 2021 roku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8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51520" y="188640"/>
          <a:ext cx="8280920" cy="1872208"/>
        </p:xfrm>
        <a:graphic>
          <a:graphicData uri="http://schemas.openxmlformats.org/drawingml/2006/table">
            <a:tbl>
              <a:tblPr/>
              <a:tblGrid>
                <a:gridCol w="227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Gmina Sędziszów	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Budowa miejsca aktywności lokalnej </a:t>
                      </a:r>
                      <a:b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na osiedlu Sady - etap I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230 519,00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Admin\Desktop\Fotorelacja\Infrastruktura\Sędziszów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04864"/>
            <a:ext cx="7344816" cy="4507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5536" y="1268760"/>
            <a:ext cx="83529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3600" b="1" dirty="0">
              <a:ea typeface="Calibri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l-PL" sz="6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Rozwój  działalności gospodarczej</a:t>
            </a:r>
            <a:endParaRPr lang="pl-PL" sz="64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169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67860"/>
              </p:ext>
            </p:extLst>
          </p:nvPr>
        </p:nvGraphicFramePr>
        <p:xfrm>
          <a:off x="2051720" y="116640"/>
          <a:ext cx="4608511" cy="6741359"/>
        </p:xfrm>
        <a:graphic>
          <a:graphicData uri="http://schemas.openxmlformats.org/drawingml/2006/table">
            <a:tbl>
              <a:tblPr/>
              <a:tblGrid>
                <a:gridCol w="1774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9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Rozwój działalności gospodarczej 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5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Gmina 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Podpisane umowy o dofinansowanie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Imielno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4,17%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Jędrzejów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27,08%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Małogoszcz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12,50%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Nagłowice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6,25%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Oksa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4,17%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Słupia Jędrzejowska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Sobków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10,42%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Wodzisław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Kluczewsko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8,33%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Krasocin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Secemin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10,42%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Włoszczowa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10,42%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2" marR="7242" marT="7242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7242" marR="7242" marT="724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594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60091"/>
              </p:ext>
            </p:extLst>
          </p:nvPr>
        </p:nvGraphicFramePr>
        <p:xfrm>
          <a:off x="179512" y="188640"/>
          <a:ext cx="8712968" cy="1944216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Piotr Górski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Zakup autobusu służący poprawie standardu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świadczonych usług i rozwoju firmy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99 750,00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0" name="Picture 2" descr="F:\Rozwój\Piotr Górsk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68332"/>
            <a:ext cx="6768752" cy="46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95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Rozwój\Piotr Górsk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776864" cy="66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626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Rozwój\Piotr Górsk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78"/>
            <a:ext cx="4415003" cy="58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Rozwój\Piotr Górski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6" y="524678"/>
            <a:ext cx="4415003" cy="58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225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01128"/>
              </p:ext>
            </p:extLst>
          </p:nvPr>
        </p:nvGraphicFramePr>
        <p:xfrm>
          <a:off x="251520" y="116633"/>
          <a:ext cx="8712968" cy="1872206"/>
        </p:xfrm>
        <a:graphic>
          <a:graphicData uri="http://schemas.openxmlformats.org/drawingml/2006/table">
            <a:tbl>
              <a:tblPr firstRow="1" firstCol="1" bandRow="1"/>
              <a:tblGrid>
                <a:gridCol w="212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Firma Usługowa „GER-BUD” Grzegorz Kucharek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Rozwój firmy usługowej „GER-BUD” </a:t>
                      </a:r>
                      <a:b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Grzegorz Kucharek</a:t>
                      </a: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100 000,00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F:\Rozwój\Kucharek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59" y="2132856"/>
            <a:ext cx="6270081" cy="47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353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Rozwój\Kucharek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504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Rozwój\Kucharek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28405" cy="65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783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:\Rozwój\Kucharek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11" y="306896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909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8876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971457"/>
              </p:ext>
            </p:extLst>
          </p:nvPr>
        </p:nvGraphicFramePr>
        <p:xfrm>
          <a:off x="251520" y="116633"/>
          <a:ext cx="8712968" cy="1872206"/>
        </p:xfrm>
        <a:graphic>
          <a:graphicData uri="http://schemas.openxmlformats.org/drawingml/2006/table">
            <a:tbl>
              <a:tblPr firstRow="1" firstCol="1" bandRow="1"/>
              <a:tblGrid>
                <a:gridCol w="212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Firma Usługowa „GER-BUD” Grzegorz Kucharek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Zakup nowoczesnych środków transportowych na potrzeby firmy  usługowej GER-BUD Kucharek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100 000,00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6911681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Fotorelacja\Infrastruktura\Sędziszów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5785321" cy="3857862"/>
          </a:xfrm>
          <a:prstGeom prst="rect">
            <a:avLst/>
          </a:prstGeom>
          <a:noFill/>
        </p:spPr>
      </p:pic>
      <p:pic>
        <p:nvPicPr>
          <p:cNvPr id="5" name="Picture 2" descr="C:\Users\Admin\Desktop\Fotorelacja\Infrastruktura\Sędziszów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397586"/>
            <a:ext cx="4968552" cy="3313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030041"/>
              </p:ext>
            </p:extLst>
          </p:nvPr>
        </p:nvGraphicFramePr>
        <p:xfrm>
          <a:off x="251520" y="116633"/>
          <a:ext cx="8712968" cy="1519629"/>
        </p:xfrm>
        <a:graphic>
          <a:graphicData uri="http://schemas.openxmlformats.org/drawingml/2006/table">
            <a:tbl>
              <a:tblPr firstRow="1" firstCol="1" bandRow="1"/>
              <a:tblGrid>
                <a:gridCol w="212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Firma Usługowo-Handlowa ATD Danuta Łęcka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Uruchomienie smażalni „Złota rybka”</a:t>
                      </a:r>
                      <a:endParaRPr lang="pl-PL" sz="2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79 705,00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64632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22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799221"/>
            <a:ext cx="5364088" cy="40230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58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3697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742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67328"/>
            <a:ext cx="5316083" cy="39870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70006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39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437990"/>
              </p:ext>
            </p:extLst>
          </p:nvPr>
        </p:nvGraphicFramePr>
        <p:xfrm>
          <a:off x="251520" y="116633"/>
          <a:ext cx="8712968" cy="2243407"/>
        </p:xfrm>
        <a:graphic>
          <a:graphicData uri="http://schemas.openxmlformats.org/drawingml/2006/table">
            <a:tbl>
              <a:tblPr firstRow="1" firstCol="1" bandRow="1"/>
              <a:tblGrid>
                <a:gridCol w="212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Marek Orlikowski P.H.U. "IKAR"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Rozwój działalności gospodarczej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i podniesienie standardu świadczonych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usług poprzez zakup nowego autobusu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99 950,00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63" y="2456536"/>
            <a:ext cx="6716482" cy="44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31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5299142" cy="36733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873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465114"/>
              </p:ext>
            </p:extLst>
          </p:nvPr>
        </p:nvGraphicFramePr>
        <p:xfrm>
          <a:off x="251520" y="116633"/>
          <a:ext cx="8784976" cy="2232247"/>
        </p:xfrm>
        <a:graphic>
          <a:graphicData uri="http://schemas.openxmlformats.org/drawingml/2006/table">
            <a:tbl>
              <a:tblPr firstRow="1" firstCol="1" bandRow="1"/>
              <a:tblGrid>
                <a:gridCol w="2032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2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Centrum szkoleń i doradztwa SPUR-EKO.PL </a:t>
                      </a:r>
                      <a:b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Katarzyna </a:t>
                      </a:r>
                      <a:r>
                        <a:rPr lang="pl-PL" sz="25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Spurek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Mobilne laboratorium ekologiczne SPUR-EKO.PL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81 081,00 zł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8784976" cy="28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303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5715000" cy="42862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312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40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047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40362"/>
              </p:ext>
            </p:extLst>
          </p:nvPr>
        </p:nvGraphicFramePr>
        <p:xfrm>
          <a:off x="251520" y="116633"/>
          <a:ext cx="8784976" cy="2746375"/>
        </p:xfrm>
        <a:graphic>
          <a:graphicData uri="http://schemas.openxmlformats.org/drawingml/2006/table">
            <a:tbl>
              <a:tblPr firstRow="1" firstCol="1" bandRow="1"/>
              <a:tblGrid>
                <a:gridCol w="2032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2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Przedsiębiorstwo turystyczne KAJAKIEM.PL </a:t>
                      </a:r>
                      <a:b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Anita Górecka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Zakup sprzętu potrzebnego do rozwoju działalności gospodarczej wykorzystującej wodny potencjał obszaru rybackiego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100 000,00 zł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996952"/>
            <a:ext cx="634646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00650"/>
            <a:ext cx="8676562" cy="57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464496" cy="44644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58" y="116632"/>
            <a:ext cx="450805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158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8612"/>
            <a:ext cx="5004048" cy="39922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3848"/>
            <a:ext cx="5111552" cy="36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02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912851"/>
              </p:ext>
            </p:extLst>
          </p:nvPr>
        </p:nvGraphicFramePr>
        <p:xfrm>
          <a:off x="251520" y="116633"/>
          <a:ext cx="8784976" cy="2838139"/>
        </p:xfrm>
        <a:graphic>
          <a:graphicData uri="http://schemas.openxmlformats.org/drawingml/2006/table">
            <a:tbl>
              <a:tblPr firstRow="1" firstCol="1" bandRow="1"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Beneficjent: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HYDROPOL Joanna  </a:t>
                      </a:r>
                      <a:r>
                        <a:rPr lang="pl-PL" sz="25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Janiga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pl-PL" sz="25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Fostriak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Zakup pompy ciepła, windy dla osób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niepełnosprawnych oraz budowa altany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rekreacyjnej celem uruchomienia nowych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dla przedsiębiorstwa usług noclegowych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100 000,00 zł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3068960"/>
            <a:ext cx="5009519" cy="37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386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06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3697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73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68760"/>
            <a:ext cx="83529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3600" b="1" dirty="0">
              <a:ea typeface="Calibri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l-PL" sz="60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Podejmowanie działalności gospodarczej</a:t>
            </a:r>
            <a:endParaRPr lang="pl-PL" sz="60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2950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203089"/>
              </p:ext>
            </p:extLst>
          </p:nvPr>
        </p:nvGraphicFramePr>
        <p:xfrm>
          <a:off x="2339752" y="94974"/>
          <a:ext cx="4464496" cy="666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705337" imgH="5534137" progId="Excel.Sheet.12">
                  <p:embed/>
                </p:oleObj>
              </mc:Choice>
              <mc:Fallback>
                <p:oleObj name="Worksheet" r:id="rId2" imgW="3705337" imgH="55341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39752" y="94974"/>
                        <a:ext cx="4464496" cy="6668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2605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438853"/>
              </p:ext>
            </p:extLst>
          </p:nvPr>
        </p:nvGraphicFramePr>
        <p:xfrm>
          <a:off x="251520" y="116632"/>
          <a:ext cx="8424936" cy="2406813"/>
        </p:xfrm>
        <a:graphic>
          <a:graphicData uri="http://schemas.openxmlformats.org/drawingml/2006/table">
            <a:tbl>
              <a:tblPr firstRow="1" firstCol="1" bandRow="1"/>
              <a:tblGrid>
                <a:gridCol w="2124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Patryk </a:t>
                      </a:r>
                      <a:r>
                        <a:rPr lang="pl-PL" sz="2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Piskórz</a:t>
                      </a:r>
                      <a:endParaRPr lang="pl-PL" sz="2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Zakup samochodu z zabudową, wózka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widłowego oraz rusztowania w celu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utworzenia przedsiębiorstwa budowlanego</a:t>
                      </a:r>
                      <a:endParaRPr lang="pl-PL" sz="2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89 982,00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F:\Podejmowanie\Patryk Piskórz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976664" cy="41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195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Podejmowanie\Patryk Piskórz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9749"/>
            <a:ext cx="5688632" cy="651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784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Podejmowanie\Patryk Piskórz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5698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4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Fotorelacja\Infrastruktura\Sędziszów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5425281" cy="3617775"/>
          </a:xfrm>
          <a:prstGeom prst="rect">
            <a:avLst/>
          </a:prstGeom>
          <a:noFill/>
        </p:spPr>
      </p:pic>
      <p:pic>
        <p:nvPicPr>
          <p:cNvPr id="4100" name="Picture 4" descr="C:\Users\Admin\Desktop\Fotorelacja\Infrastruktura\Sędziszów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6594"/>
            <a:ext cx="5436578" cy="3625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628721"/>
              </p:ext>
            </p:extLst>
          </p:nvPr>
        </p:nvGraphicFramePr>
        <p:xfrm>
          <a:off x="251520" y="188640"/>
          <a:ext cx="8784976" cy="2016224"/>
        </p:xfrm>
        <a:graphic>
          <a:graphicData uri="http://schemas.openxmlformats.org/drawingml/2006/table">
            <a:tbl>
              <a:tblPr firstRow="1" firstCol="1" bandRow="1"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Krystian Czekaj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Zakup środków trwałych i wyposażenia w celu utworzenia przedsiębiorstwa ogólnobudowlanego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41 186,00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8" y="2232450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19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4022"/>
            <a:ext cx="4392488" cy="585665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469" y="214021"/>
            <a:ext cx="4392489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59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93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633626"/>
              </p:ext>
            </p:extLst>
          </p:nvPr>
        </p:nvGraphicFramePr>
        <p:xfrm>
          <a:off x="251520" y="116632"/>
          <a:ext cx="8640960" cy="2262797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Mirosław Jagoda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Utworzenie firmy serwisującej pojazdy, maszyny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 urządzenia mechaniczne i wyposażenie jej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w nowoczesne narzędzia i technologie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89 982,00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410" name="Picture 2" descr="F:\Podejmowanie\Jagoda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31233"/>
            <a:ext cx="5616624" cy="42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061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Podejmowanie\Jagoda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0360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685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Podejmowanie\Jagod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4893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558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853464"/>
              </p:ext>
            </p:extLst>
          </p:nvPr>
        </p:nvGraphicFramePr>
        <p:xfrm>
          <a:off x="251520" y="116632"/>
          <a:ext cx="8640960" cy="2262797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Tomasz Marszałek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Uruchomienie działalności usługowej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o charakterze ogólnobudowlanym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pod nazwą "MARTOM"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100 000,00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1" y="2708920"/>
            <a:ext cx="88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686"/>
            <a:ext cx="7600200" cy="34200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80" y="3552833"/>
            <a:ext cx="7344816" cy="33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79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06911"/>
              </p:ext>
            </p:extLst>
          </p:nvPr>
        </p:nvGraphicFramePr>
        <p:xfrm>
          <a:off x="179512" y="116632"/>
          <a:ext cx="8784976" cy="2406813"/>
        </p:xfrm>
        <a:graphic>
          <a:graphicData uri="http://schemas.openxmlformats.org/drawingml/2006/table">
            <a:tbl>
              <a:tblPr firstRow="1" firstCol="1" bandRow="1"/>
              <a:tblGrid>
                <a:gridCol w="212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Justyna Łazarska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Utworzenie przedsiębiorstwa świadczącego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usługi noclegowe i rekreacyjne    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w miejscowości Nowa Wieś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</a:t>
                      </a:r>
                      <a:r>
                        <a:rPr lang="pl-PL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dotacji: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95 930,00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34680"/>
            <a:ext cx="4506519" cy="42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23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54006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3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51520" y="188640"/>
          <a:ext cx="8568952" cy="1872208"/>
        </p:xfrm>
        <a:graphic>
          <a:graphicData uri="http://schemas.openxmlformats.org/drawingml/2006/table">
            <a:tbl>
              <a:tblPr/>
              <a:tblGrid>
                <a:gridCol w="2350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Gmina Krasocin	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Budowa boiska wielofunkcyjnego </a:t>
                      </a:r>
                      <a:b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w Mieczynie ze ścieżka ekologiczną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193 250,00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5" name="Picture 5" descr="C:\Users\Admin\Desktop\Fotorelacja\Infrastruktura\Mieczy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046" y="2272841"/>
            <a:ext cx="6559321" cy="4396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23"/>
            <a:ext cx="4461960" cy="594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522"/>
            <a:ext cx="4464496" cy="59526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74515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700808"/>
            <a:ext cx="79207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i="1" dirty="0">
                <a:solidFill>
                  <a:srgbClr val="FF0000"/>
                </a:solidFill>
              </a:rPr>
              <a:t>Dziękuję za uwagę</a:t>
            </a:r>
            <a:r>
              <a:rPr lang="pl-PL" sz="1500" b="1" i="1" dirty="0">
                <a:solidFill>
                  <a:srgbClr val="FF0000"/>
                </a:solidFill>
              </a:rPr>
              <a:t> </a:t>
            </a:r>
            <a:r>
              <a:rPr lang="pl-PL" sz="6000" b="1" i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67944" y="4941168"/>
            <a:ext cx="463780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rgbClr val="0033CC"/>
                </a:solidFill>
              </a:rPr>
              <a:t>Dominik Stawiarz</a:t>
            </a:r>
            <a:endParaRPr lang="pl-PL" sz="1200" b="1" i="1" dirty="0">
              <a:solidFill>
                <a:srgbClr val="0033CC"/>
              </a:solidFill>
            </a:endParaRPr>
          </a:p>
          <a:p>
            <a:endParaRPr lang="pl-PL" sz="1200" b="1" i="1" dirty="0">
              <a:solidFill>
                <a:srgbClr val="0033CC"/>
              </a:solidFill>
            </a:endParaRPr>
          </a:p>
          <a:p>
            <a:r>
              <a:rPr lang="pl-PL" sz="2800" b="1" i="1" dirty="0">
                <a:solidFill>
                  <a:srgbClr val="0033CC"/>
                </a:solidFill>
              </a:rPr>
              <a:t>Sekretarz Zarządu ŚRLGD</a:t>
            </a:r>
          </a:p>
        </p:txBody>
      </p:sp>
    </p:spTree>
    <p:extLst>
      <p:ext uri="{BB962C8B-B14F-4D97-AF65-F5344CB8AC3E}">
        <p14:creationId xmlns:p14="http://schemas.microsoft.com/office/powerpoint/2010/main" val="37205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2388"/>
            <a:ext cx="8873752" cy="591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Fotorelacja\Infrastruktura\Mieczyn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19067" cy="2448272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973340"/>
            <a:ext cx="5976664" cy="36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51520" y="188640"/>
          <a:ext cx="8568952" cy="1765492"/>
        </p:xfrm>
        <a:graphic>
          <a:graphicData uri="http://schemas.openxmlformats.org/drawingml/2006/table">
            <a:tbl>
              <a:tblPr/>
              <a:tblGrid>
                <a:gridCol w="2350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Arial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Arial"/>
                        </a:rPr>
                        <a:t>  Gmina Słupia Konecka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Arial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Budowa placów zabaw oraz mini </a:t>
                      </a:r>
                      <a:br>
                        <a:rPr lang="pl-PL" sz="28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</a:br>
                      <a:r>
                        <a:rPr lang="pl-PL" sz="28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siłowni na terenie Słupia Konecka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Arial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Arial"/>
                        </a:rPr>
                        <a:t>  60 750,00 zł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7992888" cy="449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Fotorelacja\Infrastruktura\Słupia Konecka - Mni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6552728" cy="3685910"/>
          </a:xfrm>
          <a:prstGeom prst="rect">
            <a:avLst/>
          </a:prstGeom>
          <a:noFill/>
        </p:spPr>
      </p:pic>
      <p:pic>
        <p:nvPicPr>
          <p:cNvPr id="4" name="Picture 2" descr="C:\Users\Admin\Desktop\Fotorelacja\Infrastruktura\Słupia Konecka - Mnin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9608"/>
            <a:ext cx="6272697" cy="352839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79512" y="1556792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Plac zabaw - Mnin </a:t>
            </a:r>
            <a:endParaRPr lang="pl-PL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Admin\Desktop\Fotorelacja\Infrastruktura\Słupia Konecka - Budzisła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6912768" cy="3816424"/>
          </a:xfrm>
          <a:prstGeom prst="rect">
            <a:avLst/>
          </a:prstGeom>
          <a:noFill/>
        </p:spPr>
      </p:pic>
      <p:pic>
        <p:nvPicPr>
          <p:cNvPr id="9" name="Picture 7" descr="C:\Users\Admin\Desktop\Fotorelacja\Infrastruktura\Słupia Konecka - Budzisław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018" y="188640"/>
            <a:ext cx="6064070" cy="3456383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179512" y="1196752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i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Plac zabaw </a:t>
            </a:r>
            <a:br>
              <a:rPr lang="pl-PL" sz="3000" b="1" i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</a:br>
            <a:r>
              <a:rPr lang="pl-PL" sz="3000" b="1" i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i mini siłownia -  Budzisław </a:t>
            </a:r>
            <a:endParaRPr lang="pl-PL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820150" cy="63150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3200" b="1" dirty="0"/>
              <a:t>Świętokrzyska Rybacka Lokalna Grupa Działania </a:t>
            </a:r>
            <a:r>
              <a:rPr lang="pl-PL" sz="3200" dirty="0"/>
              <a:t>obejmuje obszar osiemnastu gmin należących </a:t>
            </a:r>
            <a:br>
              <a:rPr lang="pl-PL" sz="3200" dirty="0"/>
            </a:br>
            <a:r>
              <a:rPr lang="pl-PL" sz="3200" dirty="0"/>
              <a:t>do trzech powiatów, zlokalizowanych w południowo-zachodniej części województwa świętokrzyskiego. Cztery gminy, tj. Jędrzejów, Małogoszcz, Sędziszów, Włoszczowa to gminy miejsko-wiejskie, natomiast pozostałe czternaście jednostek to gminy wiejskie: Fałków, Kluczewsko, Krasocin, Moskorzew, Radków, Ruda Maleniecka, Secemin, Słupia Konecka, Słupia Jędrzejowska, Imielno, Nagłowice, Oksa, Sobków, Wodzisław.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0973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11560" y="162580"/>
          <a:ext cx="8280920" cy="1800200"/>
        </p:xfrm>
        <a:graphic>
          <a:graphicData uri="http://schemas.openxmlformats.org/drawingml/2006/table">
            <a:tbl>
              <a:tblPr/>
              <a:tblGrid>
                <a:gridCol w="2271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Gmina Secemin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Utworzenie trzech stref aktywnego </a:t>
                      </a:r>
                      <a:b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wypoczynku w gminie Secemin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84 774,00 zł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C:\Users\Admin\Desktop\Fotorelacja\Infrastruktura\Bichniów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818027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Fotorelacja\Infrastruktura\Bichnió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5555257" cy="4167268"/>
          </a:xfrm>
          <a:prstGeom prst="rect">
            <a:avLst/>
          </a:prstGeom>
          <a:noFill/>
        </p:spPr>
      </p:pic>
      <p:pic>
        <p:nvPicPr>
          <p:cNvPr id="11267" name="Picture 3" descr="C:\Users\Admin\Desktop\Fotorelacja\Infrastruktura\Bichniów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39"/>
            <a:ext cx="4835177" cy="362710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395536" y="1196752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Bichniów</a:t>
            </a:r>
            <a:endParaRPr lang="pl-PL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844824"/>
            <a:ext cx="2987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8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Wałkonowy</a:t>
            </a:r>
            <a:r>
              <a:rPr lang="pl-PL" sz="40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 Dolne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12292" name="Picture 4" descr="C:\Users\Admin\Desktop\Fotorelacja\Infrastruktura\Wałkonowy Doln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89648"/>
            <a:ext cx="8066484" cy="3168352"/>
          </a:xfrm>
          <a:prstGeom prst="rect">
            <a:avLst/>
          </a:prstGeom>
          <a:noFill/>
        </p:spPr>
      </p:pic>
      <p:pic>
        <p:nvPicPr>
          <p:cNvPr id="6" name="Picture 3" descr="C:\Users\Admin\Desktop\Fotorelacja\Infrastruktura\Wałkonowy Doln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5" y="188641"/>
            <a:ext cx="6027463" cy="3738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580112" y="5236188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Brzozowa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Infrastruktura\SAW Brzozowa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92" y="193565"/>
            <a:ext cx="5940152" cy="44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nfrastruktura\SAW Brzozowa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4976"/>
            <a:ext cx="4824536" cy="35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51520" y="0"/>
          <a:ext cx="8496944" cy="2111743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Gmina Radków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5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Budowa ogólnodostępnego placu zabaw</a:t>
                      </a:r>
                      <a:b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przy szkole podstawowej w Radkowie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45 959,00 zł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315" name="Picture 3" descr="C:\Users\Admin\Desktop\Fotorelacja\Infrastruktura\Radków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58548"/>
            <a:ext cx="6264696" cy="4699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\Desktop\Fotorelacja\Infrastruktura\Radków - plac zabaw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284027" cy="3168352"/>
          </a:xfrm>
          <a:prstGeom prst="rect">
            <a:avLst/>
          </a:prstGeom>
          <a:noFill/>
        </p:spPr>
      </p:pic>
      <p:pic>
        <p:nvPicPr>
          <p:cNvPr id="4" name="Picture 2" descr="C:\Users\Admin\Desktop\Fotorelacja\Infrastruktura\Radków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600502"/>
            <a:ext cx="5411241" cy="4059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39552" y="188640"/>
          <a:ext cx="8280920" cy="2016225"/>
        </p:xfrm>
        <a:graphic>
          <a:graphicData uri="http://schemas.openxmlformats.org/drawingml/2006/table">
            <a:tbl>
              <a:tblPr/>
              <a:tblGrid>
                <a:gridCol w="227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Gmina Fałków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Budowa placów zabaw z elementami </a:t>
                      </a:r>
                      <a:b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siłowni zewnętrznej w gminie Fałków	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82 500,00 zł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735874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15816" y="5301208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Zbójno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28" y="332656"/>
            <a:ext cx="891627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75856" y="836712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Budy</a:t>
            </a:r>
            <a:endParaRPr lang="pl-PL" sz="4800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8763538" cy="48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51520" y="188641"/>
          <a:ext cx="8712968" cy="1831124"/>
        </p:xfrm>
        <a:graphic>
          <a:graphicData uri="http://schemas.openxmlformats.org/drawingml/2006/table">
            <a:tbl>
              <a:tblPr/>
              <a:tblGrid>
                <a:gridCol w="219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6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Gmina Moskorzew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Budowa centrum turystyczno- rekreacyjnego</a:t>
                      </a:r>
                      <a:b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w miejscowości Chlewska Wola</a:t>
                      </a:r>
                      <a:r>
                        <a:rPr lang="pl-PL" sz="2400" b="1" i="1" dirty="0">
                          <a:latin typeface="Calibri"/>
                          <a:ea typeface="Calibri"/>
                          <a:cs typeface="Calibri"/>
                        </a:rPr>
                        <a:t>	</a:t>
                      </a:r>
                      <a:endParaRPr lang="pl-PL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48 980,00 zł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863320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lgr map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066" y="1"/>
            <a:ext cx="9217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3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46616" cy="643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3642"/>
            <a:ext cx="7298461" cy="482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3888432" cy="30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47692"/>
            <a:ext cx="6120780" cy="466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88640"/>
            <a:ext cx="526588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052370"/>
              </p:ext>
            </p:extLst>
          </p:nvPr>
        </p:nvGraphicFramePr>
        <p:xfrm>
          <a:off x="179512" y="116632"/>
          <a:ext cx="8640960" cy="2672322"/>
        </p:xfrm>
        <a:graphic>
          <a:graphicData uri="http://schemas.openxmlformats.org/drawingml/2006/table">
            <a:tbl>
              <a:tblPr/>
              <a:tblGrid>
                <a:gridCol w="2370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0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2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2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Gmina Ruda Maleniecka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  <a:t>Zagospodarowanie przestrzeni publicznej </a:t>
                      </a:r>
                      <a:b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  <a:t> w obrębie zbiornika wodnego mające </a:t>
                      </a:r>
                      <a:b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  <a:t>  na celu poprawę  atrakcyjności turystyczno</a:t>
                      </a:r>
                      <a:r>
                        <a:rPr lang="pl-PL" sz="2500" b="1" i="1" baseline="3000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r>
                        <a:rPr lang="pl-PL" sz="2500" b="1" i="1" baseline="3000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2500" b="1" i="1" dirty="0">
                          <a:latin typeface="Calibri"/>
                          <a:ea typeface="Calibri"/>
                          <a:cs typeface="Calibri"/>
                        </a:rPr>
                        <a:t>rekreacyjnej w miejscowości Maleniec	</a:t>
                      </a:r>
                      <a:endParaRPr lang="pl-PL" sz="2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57 703,00 zł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3779" y="2886933"/>
            <a:ext cx="5176441" cy="38838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9" y="188640"/>
            <a:ext cx="4992555" cy="37444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5489952" cy="41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6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201920" cy="39014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6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0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9858"/>
            <a:ext cx="8565175" cy="64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03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070684"/>
              </p:ext>
            </p:extLst>
          </p:nvPr>
        </p:nvGraphicFramePr>
        <p:xfrm>
          <a:off x="395536" y="116632"/>
          <a:ext cx="8424936" cy="2376264"/>
        </p:xfrm>
        <a:graphic>
          <a:graphicData uri="http://schemas.openxmlformats.org/drawingml/2006/table">
            <a:tbl>
              <a:tblPr/>
              <a:tblGrid>
                <a:gridCol w="2213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1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latin typeface="Calibri"/>
                          <a:ea typeface="Calibri"/>
                          <a:cs typeface="Calibri"/>
                        </a:rPr>
                        <a:t>  Gmina Kluczewsko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Zagospodarowanie terenów zielonych</a:t>
                      </a:r>
                      <a:b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na potrzeby turystyczno-rekreacyjne</a:t>
                      </a:r>
                      <a:b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w miejscowości Dobromierz - etap I	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latin typeface="Calibri"/>
                          <a:ea typeface="Calibri"/>
                          <a:cs typeface="Calibri"/>
                        </a:rPr>
                        <a:t>  93 812,00 zł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2510805"/>
            <a:ext cx="5652120" cy="42390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39579" y="935723"/>
            <a:ext cx="5976663" cy="44824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32723"/>
            <a:ext cx="4281940" cy="57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1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20" y="116632"/>
            <a:ext cx="5184576" cy="388843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7544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5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/>
          <p:cNvSpPr txBox="1">
            <a:spLocks/>
          </p:cNvSpPr>
          <p:nvPr/>
        </p:nvSpPr>
        <p:spPr bwMode="auto">
          <a:xfrm>
            <a:off x="323528" y="-51422"/>
            <a:ext cx="8363271" cy="387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3300" dirty="0"/>
              <a:t>Działalność ŚRLGD jest kontynuacją działań zapoczątkowanych przez Lokalną Grupę Rybacką „Między Nidą a Pilicą” i „Lokalną </a:t>
            </a:r>
            <a:br>
              <a:rPr lang="pl-PL" sz="3300" dirty="0"/>
            </a:br>
            <a:r>
              <a:rPr lang="pl-PL" sz="3300" dirty="0"/>
              <a:t>Grupę Rybacką Jędrzejowska Ryba”, które </a:t>
            </a:r>
            <a:br>
              <a:rPr lang="pl-PL" sz="3300" dirty="0"/>
            </a:br>
            <a:r>
              <a:rPr lang="pl-PL" sz="3300" dirty="0"/>
              <a:t>w projekcji finansowej 2007-2013 otrzymały </a:t>
            </a:r>
            <a:br>
              <a:rPr lang="pl-PL" sz="3300" dirty="0"/>
            </a:br>
            <a:r>
              <a:rPr lang="pl-PL" sz="3300" dirty="0"/>
              <a:t>na rozwój swoich obszarów budżet w łącznej wysokości </a:t>
            </a:r>
            <a:r>
              <a:rPr lang="pl-PL" sz="3300" b="1" dirty="0">
                <a:solidFill>
                  <a:srgbClr val="FF0000"/>
                </a:solidFill>
              </a:rPr>
              <a:t>ponad 33 mln zł</a:t>
            </a:r>
            <a:r>
              <a:rPr lang="pl-PL" sz="3300" dirty="0"/>
              <a:t>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25310" y="3933056"/>
            <a:ext cx="8495162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300" dirty="0">
                <a:latin typeface="+mn-lt"/>
                <a:cs typeface="Arial" panose="020B0604020202020204" pitchFamily="34" charset="0"/>
              </a:rPr>
              <a:t>W nowej  perspektywy finansowej PO Rybactwo </a:t>
            </a:r>
            <a:br>
              <a:rPr lang="pl-PL" sz="3300" dirty="0">
                <a:latin typeface="+mn-lt"/>
                <a:cs typeface="Arial" panose="020B0604020202020204" pitchFamily="34" charset="0"/>
              </a:rPr>
            </a:br>
            <a:r>
              <a:rPr lang="pl-PL" sz="3300" dirty="0">
                <a:latin typeface="+mn-lt"/>
                <a:cs typeface="Arial" panose="020B0604020202020204" pitchFamily="34" charset="0"/>
              </a:rPr>
              <a:t>i Morze 2014-2020 udało nam się  </a:t>
            </a:r>
          </a:p>
          <a:p>
            <a:r>
              <a:rPr lang="pl-PL" sz="3300" dirty="0">
                <a:latin typeface="+mn-lt"/>
                <a:cs typeface="Arial" panose="020B0604020202020204" pitchFamily="34" charset="0"/>
              </a:rPr>
              <a:t>pozyskać  środki finansowe </a:t>
            </a:r>
            <a:br>
              <a:rPr lang="pl-PL" sz="3300" dirty="0">
                <a:latin typeface="+mn-lt"/>
                <a:cs typeface="Arial" panose="020B0604020202020204" pitchFamily="34" charset="0"/>
              </a:rPr>
            </a:br>
            <a:r>
              <a:rPr lang="pl-PL" sz="3300" dirty="0">
                <a:latin typeface="+mn-lt"/>
                <a:cs typeface="Arial" panose="020B0604020202020204" pitchFamily="34" charset="0"/>
              </a:rPr>
              <a:t>w </a:t>
            </a:r>
            <a:r>
              <a:rPr lang="pl-PL" sz="3300" dirty="0">
                <a:latin typeface="+mn-lt"/>
              </a:rPr>
              <a:t>kwocie </a:t>
            </a:r>
            <a:r>
              <a:rPr lang="pl-PL" sz="4000" b="1" u="sng" dirty="0">
                <a:solidFill>
                  <a:srgbClr val="C00000"/>
                </a:solidFill>
                <a:latin typeface="+mn-lt"/>
              </a:rPr>
              <a:t>12 milionów złotych.</a:t>
            </a:r>
            <a:endParaRPr lang="pl-PL" sz="4000" dirty="0">
              <a:latin typeface="+mn-lt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869160"/>
            <a:ext cx="2392852" cy="18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51520" y="188641"/>
          <a:ext cx="8568952" cy="2323812"/>
        </p:xfrm>
        <a:graphic>
          <a:graphicData uri="http://schemas.openxmlformats.org/drawingml/2006/table">
            <a:tbl>
              <a:tblPr/>
              <a:tblGrid>
                <a:gridCol w="2350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Gmina Imielno</a:t>
                      </a:r>
                      <a:endParaRPr lang="pl-PL" sz="2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700" b="1" i="1" dirty="0"/>
                        <a:t>Rozbudowa infrastruktury rekreacyjnej </a:t>
                      </a:r>
                      <a:br>
                        <a:rPr lang="pl-PL" sz="2700" b="1" i="1" dirty="0"/>
                      </a:br>
                      <a:r>
                        <a:rPr lang="pl-PL" sz="2700" b="1" i="1" dirty="0"/>
                        <a:t>  w gminie Imielno poprzez budowę placu</a:t>
                      </a:r>
                      <a:br>
                        <a:rPr lang="pl-PL" sz="2700" b="1" i="1" dirty="0"/>
                      </a:br>
                      <a:r>
                        <a:rPr lang="pl-PL" sz="2700" b="1" i="1" dirty="0"/>
                        <a:t>  zabaw i modernizację świetlic wiejskich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79 500,00 </a:t>
                      </a:r>
                      <a:r>
                        <a:rPr lang="pl-PL" sz="2700" b="1" dirty="0">
                          <a:latin typeface="Calibri"/>
                          <a:ea typeface="Calibri"/>
                          <a:cs typeface="Calibri"/>
                        </a:rPr>
                        <a:t>zł</a:t>
                      </a:r>
                      <a:endParaRPr lang="pl-PL" sz="2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564" y="2636912"/>
            <a:ext cx="7776864" cy="411210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5400600" cy="36243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6632"/>
            <a:ext cx="590143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6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985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1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05930"/>
              </p:ext>
            </p:extLst>
          </p:nvPr>
        </p:nvGraphicFramePr>
        <p:xfrm>
          <a:off x="179512" y="116632"/>
          <a:ext cx="8784976" cy="2237010"/>
        </p:xfrm>
        <a:graphic>
          <a:graphicData uri="http://schemas.openxmlformats.org/drawingml/2006/table">
            <a:tbl>
              <a:tblPr/>
              <a:tblGrid>
                <a:gridCol w="2250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dirty="0">
                          <a:latin typeface="Calibri"/>
                          <a:ea typeface="Calibri"/>
                          <a:cs typeface="Calibri"/>
                        </a:rPr>
                        <a:t>  Samorządowa Instytucja Kultury Zabytkowego </a:t>
                      </a:r>
                      <a:br>
                        <a:rPr lang="pl-PL" sz="2500" b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500" b="1" dirty="0">
                          <a:latin typeface="Calibri"/>
                          <a:ea typeface="Calibri"/>
                          <a:cs typeface="Calibri"/>
                        </a:rPr>
                        <a:t>  Zakładu Hutniczego w Maleńcu</a:t>
                      </a:r>
                      <a:endParaRPr lang="pl-PL" sz="2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Dostawa i montaż wielofunkcyjnej altany </a:t>
                      </a:r>
                      <a:b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700" b="1" i="1" dirty="0">
                          <a:latin typeface="Calibri"/>
                          <a:ea typeface="Calibri"/>
                          <a:cs typeface="Calibri"/>
                        </a:rPr>
                        <a:t>  rekreacyjnej z wyposażeniem</a:t>
                      </a: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	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latin typeface="Calibri"/>
                          <a:ea typeface="Calibri"/>
                          <a:cs typeface="Calibri"/>
                        </a:rPr>
                        <a:t>  34 205,00 zł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420888"/>
            <a:ext cx="7680853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6454"/>
            <a:ext cx="3817616" cy="66243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218"/>
            <a:ext cx="3888432" cy="661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5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72" y="3068960"/>
            <a:ext cx="5346428" cy="36495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5328592" cy="32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1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793814" cy="51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51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188641"/>
          <a:ext cx="8640960" cy="2683154"/>
        </p:xfrm>
        <a:graphic>
          <a:graphicData uri="http://schemas.openxmlformats.org/drawingml/2006/table">
            <a:tbl>
              <a:tblPr/>
              <a:tblGrid>
                <a:gridCol w="2370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0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latin typeface="Calibri"/>
                          <a:ea typeface="Calibri"/>
                          <a:cs typeface="Calibri"/>
                        </a:rPr>
                        <a:t>  Powiat Włoszczowski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5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Budowa i wyposażenie ogólnodostępnej </a:t>
                      </a:r>
                      <a:b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 infrastruktury turystycznej i rekreacyjnej </a:t>
                      </a:r>
                      <a:b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</a:br>
                      <a:r>
                        <a:rPr lang="pl-PL" sz="2600" b="1" i="1" dirty="0">
                          <a:latin typeface="Calibri"/>
                          <a:ea typeface="Calibri"/>
                          <a:cs typeface="Calibri"/>
                        </a:rPr>
                        <a:t> w powiecie włoszczowskim, ukierunkowanej na turystykę rowerową	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latin typeface="Calibri"/>
                          <a:ea typeface="Calibri"/>
                          <a:cs typeface="Calibri"/>
                        </a:rPr>
                        <a:t>146 009,00 zł</a:t>
                      </a:r>
                      <a:endParaRPr lang="pl-PL" sz="2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996952"/>
            <a:ext cx="5482497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32" y="980728"/>
            <a:ext cx="4605272" cy="57778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6878"/>
            <a:ext cx="4248472" cy="56706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4906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19256" cy="394645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pl-PL" sz="3800" dirty="0"/>
              <a:t>Do dnia 23 września 2021 roku ogłoszono 21 konkursów, w wyniku których Rada ŚRLGD oceniła pozytywnie </a:t>
            </a:r>
            <a:r>
              <a:rPr lang="pl-PL" b="1" dirty="0">
                <a:solidFill>
                  <a:srgbClr val="FF0000"/>
                </a:solidFill>
              </a:rPr>
              <a:t>133 wnioski o dofinansowanie</a:t>
            </a:r>
            <a:r>
              <a:rPr lang="pl-PL" sz="3800" dirty="0"/>
              <a:t>, które następnie trafiły do oceny formalnej i merytorycznej do Świętokrzyskiego Biura Rozwoju Regionalnego w Kielcach. </a:t>
            </a:r>
          </a:p>
        </p:txBody>
      </p:sp>
    </p:spTree>
    <p:extLst>
      <p:ext uri="{BB962C8B-B14F-4D97-AF65-F5344CB8AC3E}">
        <p14:creationId xmlns:p14="http://schemas.microsoft.com/office/powerpoint/2010/main" val="23180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51520" y="188640"/>
          <a:ext cx="8712968" cy="1872208"/>
        </p:xfrm>
        <a:graphic>
          <a:graphicData uri="http://schemas.openxmlformats.org/drawingml/2006/table">
            <a:tbl>
              <a:tblPr/>
              <a:tblGrid>
                <a:gridCol w="238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3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Gmina Nagłowice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800" b="1" i="1" dirty="0">
                          <a:latin typeface="+mn-lt"/>
                          <a:ea typeface="Calibri"/>
                          <a:cs typeface="Calibri"/>
                        </a:rPr>
                        <a:t>Podniesienie standardu infrastruktury turystyczno-rekreacyjnej wsi Nagłowice.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90 328,00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6840760" cy="45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47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5616624" cy="37444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9371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84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31991"/>
              </p:ext>
            </p:extLst>
          </p:nvPr>
        </p:nvGraphicFramePr>
        <p:xfrm>
          <a:off x="251520" y="120664"/>
          <a:ext cx="8784976" cy="2110156"/>
        </p:xfrm>
        <a:graphic>
          <a:graphicData uri="http://schemas.openxmlformats.org/drawingml/2006/table">
            <a:tbl>
              <a:tblPr/>
              <a:tblGrid>
                <a:gridCol w="240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5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dirty="0">
                          <a:latin typeface="Calibri"/>
                          <a:ea typeface="Calibri"/>
                          <a:cs typeface="Calibri"/>
                        </a:rPr>
                        <a:t>Gmina Włoszczowa</a:t>
                      </a: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Utworzenie ogólnodostępnej</a:t>
                      </a:r>
                      <a:r>
                        <a:rPr lang="pl-PL" sz="2400" b="1" i="1" baseline="0" dirty="0"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infrastruktury </a:t>
                      </a:r>
                      <a:b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  turystycznej i rekreacyjnej przeznaczonej na </a:t>
                      </a:r>
                      <a:b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  użytek publiczny w otoczeniu zbiornika Klekot</a:t>
                      </a:r>
                      <a:endParaRPr lang="pl-PL" sz="1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dirty="0">
                          <a:latin typeface="Calibri"/>
                          <a:ea typeface="Calibri"/>
                          <a:cs typeface="Calibri"/>
                        </a:rPr>
                        <a:t>300 000,00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2276872"/>
            <a:ext cx="610817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0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8920"/>
            <a:ext cx="5366251" cy="40770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" y="0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54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860032" cy="36450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363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2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585621"/>
              </p:ext>
            </p:extLst>
          </p:nvPr>
        </p:nvGraphicFramePr>
        <p:xfrm>
          <a:off x="251520" y="120664"/>
          <a:ext cx="8784976" cy="1760164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Beneficjent: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dirty="0">
                          <a:latin typeface="+mn-lt"/>
                          <a:ea typeface="Calibri"/>
                          <a:cs typeface="Calibri"/>
                        </a:rPr>
                        <a:t>Muzeum im. Przypkowskich w Jędrzejowi</a:t>
                      </a: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	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Tytuł  operacji: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i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Przebudowa zabytkowych piwnic kamienic 7-8 </a:t>
                      </a:r>
                      <a:b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pl-PL" sz="2400" b="1" i="1" dirty="0">
                          <a:latin typeface="+mn-lt"/>
                          <a:ea typeface="Calibri"/>
                          <a:cs typeface="Calibri"/>
                        </a:rPr>
                        <a:t>  w Muzeum im. Przypkowskich w Jędrzejowie</a:t>
                      </a:r>
                      <a:endParaRPr lang="pl-PL" sz="1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Calibri"/>
                          <a:ea typeface="Calibri"/>
                          <a:cs typeface="Calibri"/>
                        </a:rPr>
                        <a:t>  Kwota  dotacji: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800" b="1" dirty="0"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pl-PL" sz="2400" b="1" dirty="0">
                          <a:latin typeface="Calibri"/>
                          <a:ea typeface="Calibri"/>
                          <a:cs typeface="Calibri"/>
                        </a:rPr>
                        <a:t>177 183,00</a:t>
                      </a:r>
                      <a:endParaRPr lang="pl-PL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48091"/>
            <a:ext cx="7200800" cy="48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2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258533" cy="29818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64496" cy="66836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8" y="3833093"/>
            <a:ext cx="4226697" cy="28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52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04664"/>
            <a:ext cx="83529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3600" b="1" dirty="0">
              <a:ea typeface="Calibri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l-PL" sz="56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Promowanie, zachowanie lub upowszechnianie rybackiego dziedzictwa kulturowego</a:t>
            </a:r>
            <a:endParaRPr lang="pl-PL" sz="56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35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11777"/>
              </p:ext>
            </p:extLst>
          </p:nvPr>
        </p:nvGraphicFramePr>
        <p:xfrm>
          <a:off x="2267744" y="116632"/>
          <a:ext cx="5182559" cy="662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724163" imgH="4762612" progId="Excel.Sheet.12">
                  <p:embed/>
                </p:oleObj>
              </mc:Choice>
              <mc:Fallback>
                <p:oleObj name="Worksheet" r:id="rId2" imgW="3724163" imgH="47626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67744" y="116632"/>
                        <a:ext cx="5182559" cy="6627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37654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03768"/>
              </p:ext>
            </p:extLst>
          </p:nvPr>
        </p:nvGraphicFramePr>
        <p:xfrm>
          <a:off x="323528" y="188640"/>
          <a:ext cx="8352928" cy="1639380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Powiat Konecki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Święto hodowców ryb i wędkarzy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- KONECKA</a:t>
                      </a:r>
                      <a:r>
                        <a:rPr lang="pl-PL" sz="2600" b="1" i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RYBA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Kwota  dotacji: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78 792,00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401664" cy="470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089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01554"/>
              </p:ext>
            </p:extLst>
          </p:nvPr>
        </p:nvGraphicFramePr>
        <p:xfrm>
          <a:off x="1619672" y="0"/>
          <a:ext cx="5544616" cy="6857998"/>
        </p:xfrm>
        <a:graphic>
          <a:graphicData uri="http://schemas.openxmlformats.org/drawingml/2006/table">
            <a:tbl>
              <a:tblPr/>
              <a:tblGrid>
                <a:gridCol w="217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9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Gmina 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Podpisane umowy o dofinansowanie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Imielno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4,51%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Jędrzejów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21,05%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Małogoszcz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9,77%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Nagłowice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6,77%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Oksa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8,27%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Sędziszów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Słupia Jędrzej.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Sobków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Wodzisław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3,01%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Kluczewsko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Krasocin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Moskorzew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Radków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Secemin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6,02%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Włoszczowa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10,53%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Fałków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Słupia Konecka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Ruda Maleniecka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6,02%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31744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2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Fotorelacja\Promowanie\Konecka ryba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2590" cy="6480720"/>
          </a:xfrm>
          <a:prstGeom prst="rect">
            <a:avLst/>
          </a:prstGeom>
          <a:noFill/>
        </p:spPr>
      </p:pic>
      <p:pic>
        <p:nvPicPr>
          <p:cNvPr id="7171" name="Picture 3" descr="C:\Users\Admin\Desktop\Fotorelacja\Promowanie\Konecka ryba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2589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928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8640"/>
            <a:ext cx="6278866" cy="38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Admin\Desktop\Fotorelacja\Promowanie\Konecka ryba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77727"/>
            <a:ext cx="6912768" cy="382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1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5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7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0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095923"/>
              </p:ext>
            </p:extLst>
          </p:nvPr>
        </p:nvGraphicFramePr>
        <p:xfrm>
          <a:off x="251520" y="260648"/>
          <a:ext cx="8640960" cy="2277338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Gmina Małogoszcz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Nad Wierną Rzeką zawsze na sportowo -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organizacja obchodów 40-lecia miejskiego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klubu sportowego "Wierna" Małogosz</a:t>
                      </a:r>
                      <a:r>
                        <a:rPr lang="pl-PL" sz="26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cz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29 568,00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08920"/>
            <a:ext cx="6120680" cy="399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181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Fotorelacja\Promowanie\Wierna Małogoszcz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39"/>
            <a:ext cx="4896544" cy="65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4916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Admin\Desktop\Fotorelacja\Promowanie\Wierna Małogoszcz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6118342" cy="3573016"/>
          </a:xfrm>
          <a:prstGeom prst="rect">
            <a:avLst/>
          </a:prstGeom>
          <a:noFill/>
        </p:spPr>
      </p:pic>
      <p:pic>
        <p:nvPicPr>
          <p:cNvPr id="12293" name="Picture 5" descr="C:\Users\Admin\Desktop\Fotorelacja\Promowanie\Wierna Małogoszcz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8640"/>
            <a:ext cx="5586186" cy="3270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\Desktop\Fotorelacja\Promowanie\Wierna Małogoszcz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6600" y="2420888"/>
            <a:ext cx="5916149" cy="4437112"/>
          </a:xfrm>
          <a:prstGeom prst="rect">
            <a:avLst/>
          </a:prstGeom>
          <a:noFill/>
        </p:spPr>
      </p:pic>
      <p:pic>
        <p:nvPicPr>
          <p:cNvPr id="4" name="Picture 2" descr="C:\Users\Admin\Desktop\Fotorelacja\Promowanie\Wierna Małogoszcz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040560" cy="3780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676612"/>
              </p:ext>
            </p:extLst>
          </p:nvPr>
        </p:nvGraphicFramePr>
        <p:xfrm>
          <a:off x="107504" y="116632"/>
          <a:ext cx="8856983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62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158017"/>
              </p:ext>
            </p:extLst>
          </p:nvPr>
        </p:nvGraphicFramePr>
        <p:xfrm>
          <a:off x="251520" y="260648"/>
          <a:ext cx="8640960" cy="2376264"/>
        </p:xfrm>
        <a:graphic>
          <a:graphicData uri="http://schemas.openxmlformats.org/drawingml/2006/table">
            <a:tbl>
              <a:tblPr firstRow="1" firstCol="1" bandRow="1"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Gmina Ruda Maleniecka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Promocja gminy Ruda Maleniecka poprzez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upowszechnianie rybackiego dziedzictwa 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kulturowego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67 864,00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Admin\Desktop\Fotorelacja\Promowanie\Ruda Maleniecka\P117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39879"/>
            <a:ext cx="5490269" cy="4118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910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Fotorelacja\Promowanie\Ruda Maleniecka\P1220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88640"/>
            <a:ext cx="5202237" cy="3902075"/>
          </a:xfrm>
          <a:prstGeom prst="rect">
            <a:avLst/>
          </a:prstGeom>
          <a:noFill/>
        </p:spPr>
      </p:pic>
      <p:pic>
        <p:nvPicPr>
          <p:cNvPr id="5125" name="Picture 5" descr="C:\Users\Admin\Desktop\Fotorelacja\Promowanie\Ruda Maleniecka\P1220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5202237" cy="390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Fotorelacja\Promowanie\Ruda Maleniecka\P117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8640"/>
            <a:ext cx="5202237" cy="3902075"/>
          </a:xfrm>
          <a:prstGeom prst="rect">
            <a:avLst/>
          </a:prstGeom>
          <a:noFill/>
        </p:spPr>
      </p:pic>
      <p:pic>
        <p:nvPicPr>
          <p:cNvPr id="5" name="Picture 3" descr="C:\Users\Admin\Desktop\Fotorelacja\Promowanie\Ruda Maleniecka\P117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5202237" cy="390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Fotorelacja\Promowanie\Ruda Maleniecka\P117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708920"/>
            <a:ext cx="5202237" cy="3902075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0"/>
            <a:ext cx="5616624" cy="33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126413"/>
              </p:ext>
            </p:extLst>
          </p:nvPr>
        </p:nvGraphicFramePr>
        <p:xfrm>
          <a:off x="107504" y="116632"/>
          <a:ext cx="8926327" cy="1872208"/>
        </p:xfrm>
        <a:graphic>
          <a:graphicData uri="http://schemas.openxmlformats.org/drawingml/2006/table">
            <a:tbl>
              <a:tblPr firstRow="1" firstCol="1" bandRow="1"/>
              <a:tblGrid>
                <a:gridCol w="2159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6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Stowarzyszenie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"Nad Nidą"</a:t>
                      </a:r>
                      <a:endParaRPr lang="pl-PL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„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Gdzie na ryby - przewodnik" - film po łowiskach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wędkarskich i rybackich na terenie ŚRLGD</a:t>
                      </a:r>
                      <a:endParaRPr lang="pl-PL" sz="25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79 204,00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5" y="2132856"/>
            <a:ext cx="8136904" cy="4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36" y="3212976"/>
            <a:ext cx="4764021" cy="35730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36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92" y="4725144"/>
            <a:ext cx="5395367" cy="202237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7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752527" cy="35643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83" y="2636912"/>
            <a:ext cx="5520613" cy="41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4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04664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3600" b="1" dirty="0">
              <a:ea typeface="Calibri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l-PL" sz="60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 Tworzenie punktów przetwórstwa lub punktów bezpośredniej sprzedaży ryb</a:t>
            </a:r>
            <a:endParaRPr lang="pl-PL" sz="60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54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970091"/>
              </p:ext>
            </p:extLst>
          </p:nvPr>
        </p:nvGraphicFramePr>
        <p:xfrm>
          <a:off x="1763688" y="83078"/>
          <a:ext cx="5588460" cy="6658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781313" imgH="4505437" progId="Excel.Sheet.12">
                  <p:embed/>
                </p:oleObj>
              </mc:Choice>
              <mc:Fallback>
                <p:oleObj name="Worksheet" r:id="rId2" imgW="3781313" imgH="45054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3688" y="83078"/>
                        <a:ext cx="5588460" cy="6658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33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51304" cy="45945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C00000"/>
                </a:solidFill>
              </a:rPr>
              <a:t>Poniżej prezentujemy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przykładowe operacje zrealizowane w obecnej perspektywie finansowej PO Rybactwo i Morze.</a:t>
            </a:r>
          </a:p>
        </p:txBody>
      </p:sp>
    </p:spTree>
    <p:extLst>
      <p:ext uri="{BB962C8B-B14F-4D97-AF65-F5344CB8AC3E}">
        <p14:creationId xmlns:p14="http://schemas.microsoft.com/office/powerpoint/2010/main" val="11524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80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23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9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233065"/>
              </p:ext>
            </p:extLst>
          </p:nvPr>
        </p:nvGraphicFramePr>
        <p:xfrm>
          <a:off x="251520" y="260648"/>
          <a:ext cx="8640960" cy="1584176"/>
        </p:xfrm>
        <a:graphic>
          <a:graphicData uri="http://schemas.openxmlformats.org/drawingml/2006/table">
            <a:tbl>
              <a:tblPr firstRow="1" firstCol="1" bandRow="1"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Paweł Kolasa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Mobilny punkt bezpośredniej sprzedaży ryb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71 250,00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8640960" cy="42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9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4147"/>
              </p:ext>
            </p:extLst>
          </p:nvPr>
        </p:nvGraphicFramePr>
        <p:xfrm>
          <a:off x="251520" y="260648"/>
          <a:ext cx="8640960" cy="1828201"/>
        </p:xfrm>
        <a:graphic>
          <a:graphicData uri="http://schemas.openxmlformats.org/drawingml/2006/table">
            <a:tbl>
              <a:tblPr firstRow="1" firstCol="1" bandRow="1"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Michał Maniara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Uruchomienie punktu bezpośredniej sprzedaży ryb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71 337,00 zł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204864"/>
            <a:ext cx="6050471" cy="45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60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2" y="332655"/>
            <a:ext cx="8370480" cy="62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690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68760"/>
            <a:ext cx="83529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3600" b="1" dirty="0">
              <a:ea typeface="Calibri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l-PL" sz="6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Różnicowanie działalności  rybackiej</a:t>
            </a:r>
            <a:endParaRPr lang="pl-PL" sz="64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938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211919"/>
              </p:ext>
            </p:extLst>
          </p:nvPr>
        </p:nvGraphicFramePr>
        <p:xfrm>
          <a:off x="1651985" y="116632"/>
          <a:ext cx="5776550" cy="6552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686175" imgH="4181363" progId="Excel.Sheet.12">
                  <p:embed/>
                </p:oleObj>
              </mc:Choice>
              <mc:Fallback>
                <p:oleObj name="Worksheet" r:id="rId2" imgW="3686175" imgH="41813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1985" y="116632"/>
                        <a:ext cx="5776550" cy="6552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1669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6042"/>
              </p:ext>
            </p:extLst>
          </p:nvPr>
        </p:nvGraphicFramePr>
        <p:xfrm>
          <a:off x="323528" y="188640"/>
          <a:ext cx="8496944" cy="1944216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Paweł Kolasa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Utworzenie działalności usługowej</a:t>
                      </a:r>
                      <a:b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wspomagającej produkcję rolniczą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110 000,00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F:\Różnicowanie\Paweł Kolas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28259"/>
            <a:ext cx="6336704" cy="45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968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Różnicowanie\Paweł Kolasa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9430"/>
            <a:ext cx="5328592" cy="3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Różnicowanie\Paweł Kolas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16" y="98038"/>
            <a:ext cx="4921334" cy="36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0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68313" y="333375"/>
            <a:ext cx="79629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sz="4200" b="1" dirty="0">
                <a:ea typeface="Calibri" pitchFamily="34" charset="0"/>
              </a:rPr>
              <a:t>Działanie:</a:t>
            </a:r>
          </a:p>
          <a:p>
            <a:pPr algn="ctr"/>
            <a:endParaRPr lang="pl-PL" sz="4200" b="1" dirty="0">
              <a:ea typeface="Calibri" pitchFamily="34" charset="0"/>
            </a:endParaRPr>
          </a:p>
          <a:p>
            <a:pPr algn="ctr"/>
            <a:r>
              <a:rPr lang="pl-PL" sz="5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Tworzenie, rozwój </a:t>
            </a:r>
            <a:br>
              <a:rPr lang="pl-PL" sz="5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</a:br>
            <a:r>
              <a:rPr lang="pl-PL" sz="5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i wyposażenie ogólnodostępnej infrastruktury turystycznej lub rekreacyjnej</a:t>
            </a:r>
            <a:endParaRPr lang="pl-PL" sz="5400" i="1" dirty="0">
              <a:solidFill>
                <a:srgbClr val="FF0000"/>
              </a:solidFill>
              <a:latin typeface="Calibri" pitchFamily="34" charset="0"/>
              <a:ea typeface="Calibri" pitchFamily="34" charset="0"/>
            </a:endParaRPr>
          </a:p>
          <a:p>
            <a:pPr algn="ctr"/>
            <a:endParaRPr lang="pl-PL" sz="4200" dirty="0"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92027"/>
              </p:ext>
            </p:extLst>
          </p:nvPr>
        </p:nvGraphicFramePr>
        <p:xfrm>
          <a:off x="251520" y="188640"/>
          <a:ext cx="8712968" cy="2304256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Bogusław Sygut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  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Różnicowanie działalności gospodarstwa   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rolnego Bogusław Sygut poprzez zakup środków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trwałych i uruchomienie usług transportowych</a:t>
                      </a: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109 868,00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F:\Różnicowanie\Sygut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104393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56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Różnicowanie\Sygu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40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01455"/>
              </p:ext>
            </p:extLst>
          </p:nvPr>
        </p:nvGraphicFramePr>
        <p:xfrm>
          <a:off x="251520" y="188640"/>
          <a:ext cx="8640960" cy="2709386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Far-Mar Usługi Budowlano-Melioracyjne </a:t>
                      </a:r>
                      <a:b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Marcin Borowiecki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</a:t>
                      </a:r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Różnicowanie działalności rybackiej w związku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z utworzeniem działalności usługowej dla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lokalnej społeczności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110 000,00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 descr="F:\Różnicowanie\Borowieck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28714"/>
            <a:ext cx="5256584" cy="37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115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Różnicowanie\Borowieck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7" y="188639"/>
            <a:ext cx="8749830" cy="64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810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77099"/>
              </p:ext>
            </p:extLst>
          </p:nvPr>
        </p:nvGraphicFramePr>
        <p:xfrm>
          <a:off x="251520" y="188640"/>
          <a:ext cx="8640960" cy="2277338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Zbigniew Kosiński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</a:t>
                      </a:r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Różnicowanie działalności rybackiej poprzez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budowę i wyposażenie obiektu rekreacyjno- 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rozrywkowego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52 583,00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24" y="2564904"/>
            <a:ext cx="5634372" cy="42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04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3575" y="827711"/>
            <a:ext cx="5688632" cy="42664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0751" y="3356992"/>
            <a:ext cx="4547997" cy="34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64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27806"/>
              </p:ext>
            </p:extLst>
          </p:nvPr>
        </p:nvGraphicFramePr>
        <p:xfrm>
          <a:off x="251520" y="188640"/>
          <a:ext cx="8640960" cy="2296198"/>
        </p:xfrm>
        <a:graphic>
          <a:graphicData uri="http://schemas.openxmlformats.org/drawingml/2006/table">
            <a:tbl>
              <a:tblPr firstRow="1" firstCol="1" bandRow="1"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Beneficjent: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Marcin Niechciał – Kozłów Park</a:t>
                      </a:r>
                      <a:endParaRPr lang="pl-PL" sz="2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Tytuł</a:t>
                      </a:r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Różnicowanie działalności rybackiej poprzez 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budowę i wyposażenie obiektu rekreacyjno-</a:t>
                      </a:r>
                      <a:b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5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rozrywkowego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Kwota  dotacji: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l-PL" sz="2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109 931,00 zł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6" y="2556908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70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401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5436096" cy="40770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537659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6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71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1826</Words>
  <Application>Microsoft Office PowerPoint</Application>
  <PresentationFormat>Pokaz na ekranie (4:3)</PresentationFormat>
  <Paragraphs>374</Paragraphs>
  <Slides>141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141</vt:i4>
      </vt:variant>
    </vt:vector>
  </HeadingPairs>
  <TitlesOfParts>
    <vt:vector size="145" baseType="lpstr">
      <vt:lpstr>Arial</vt:lpstr>
      <vt:lpstr>Calibri</vt:lpstr>
      <vt:lpstr>Motyw pakietu Office</vt:lpstr>
      <vt:lpstr>Worksheet</vt:lpstr>
      <vt:lpstr>Operacje zrealizowane  przez beneficjentów ŚRLGD  z dofinansowaniem ze środków  PO Rybactwo i Morze 2014-2020</vt:lpstr>
      <vt:lpstr>Świętokrzyska Rybacka Lokalna Grupa Działania obejmuje obszar osiemnastu gmin należących  do trzech powiatów, zlokalizowanych w południowo-zachodniej części województwa świętokrzyskiego. Cztery gminy, tj. Jędrzejów, Małogoszcz, Sędziszów, Włoszczowa to gminy miejsko-wiejskie, natomiast pozostałe czternaście jednostek to gminy wiejskie: Fałków, Kluczewsko, Krasocin, Moskorzew, Radków, Ruda Maleniecka, Secemin, Słupia Konecka, Słupia Jędrzejowska, Imielno, Nagłowice, Oksa, Sobków, Wodzisław.</vt:lpstr>
      <vt:lpstr>Prezentacja programu PowerPoint</vt:lpstr>
      <vt:lpstr>Prezentacja programu PowerPoint</vt:lpstr>
      <vt:lpstr>Do dnia 23 września 2021 roku ogłoszono 21 konkursów, w wyniku których Rada ŚRLGD oceniła pozytywnie 133 wnioski o dofinansowanie, które następnie trafiły do oceny formalnej i merytorycznej do Świętokrzyskiego Biura Rozwoju Regionalnego w Kielcach. </vt:lpstr>
      <vt:lpstr>Prezentacja programu PowerPoint</vt:lpstr>
      <vt:lpstr>Prezentacja programu PowerPoint</vt:lpstr>
      <vt:lpstr>Poniżej prezentujemy  przykładowe operacje zrealizowane w obecnej perspektywie finansowej PO Rybactwo i Morze.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Operacje zrealizowane  przez beneficjentów ŚRLGD  z dofinansowaniem ze środków  PO Rybactwo i Morze 2014-2020</dc:title>
  <dc:creator>Admin</dc:creator>
  <cp:lastModifiedBy>Maciej</cp:lastModifiedBy>
  <cp:revision>64</cp:revision>
  <dcterms:created xsi:type="dcterms:W3CDTF">2019-07-29T16:38:50Z</dcterms:created>
  <dcterms:modified xsi:type="dcterms:W3CDTF">2021-09-24T11:45:48Z</dcterms:modified>
</cp:coreProperties>
</file>